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94" r:id="rId4"/>
    <p:sldId id="258" r:id="rId5"/>
    <p:sldId id="259" r:id="rId6"/>
    <p:sldId id="261" r:id="rId7"/>
    <p:sldId id="260" r:id="rId8"/>
    <p:sldId id="264" r:id="rId9"/>
    <p:sldId id="265" r:id="rId10"/>
    <p:sldId id="266" r:id="rId11"/>
    <p:sldId id="272" r:id="rId12"/>
    <p:sldId id="275" r:id="rId13"/>
    <p:sldId id="276" r:id="rId14"/>
    <p:sldId id="273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90" r:id="rId28"/>
    <p:sldId id="289" r:id="rId29"/>
    <p:sldId id="291" r:id="rId30"/>
    <p:sldId id="262" r:id="rId31"/>
    <p:sldId id="292" r:id="rId32"/>
    <p:sldId id="293" r:id="rId33"/>
    <p:sldId id="295" r:id="rId34"/>
    <p:sldId id="268" r:id="rId35"/>
    <p:sldId id="296" r:id="rId36"/>
    <p:sldId id="29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17CA13-4EEA-C541-B5D4-88BA221AA32D}">
          <p14:sldIdLst>
            <p14:sldId id="256"/>
            <p14:sldId id="257"/>
            <p14:sldId id="294"/>
            <p14:sldId id="258"/>
            <p14:sldId id="259"/>
            <p14:sldId id="261"/>
            <p14:sldId id="260"/>
            <p14:sldId id="264"/>
            <p14:sldId id="265"/>
            <p14:sldId id="266"/>
            <p14:sldId id="272"/>
            <p14:sldId id="275"/>
            <p14:sldId id="276"/>
            <p14:sldId id="273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90"/>
            <p14:sldId id="289"/>
            <p14:sldId id="291"/>
            <p14:sldId id="262"/>
            <p14:sldId id="292"/>
            <p14:sldId id="293"/>
            <p14:sldId id="295"/>
          </p14:sldIdLst>
        </p14:section>
        <p14:section name="Unused Slides" id="{02704752-6378-194A-82EE-6757F352B704}">
          <p14:sldIdLst>
            <p14:sldId id="268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8F8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8642"/>
    <p:restoredTop sz="81347"/>
  </p:normalViewPr>
  <p:slideViewPr>
    <p:cSldViewPr snapToGrid="0">
      <p:cViewPr>
        <p:scale>
          <a:sx n="10" d="100"/>
          <a:sy n="10" d="100"/>
        </p:scale>
        <p:origin x="4568" y="2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68213-CF80-E547-899F-11C12FF5807A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EED0-01C2-4546-A284-76C63BC6C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April Jefferson</a:t>
            </a:r>
          </a:p>
          <a:p>
            <a:r>
              <a:rPr lang="en-US" dirty="0"/>
              <a:t>Quinton </a:t>
            </a:r>
            <a:r>
              <a:rPr lang="en-US" dirty="0" err="1"/>
              <a:t>Quartel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Woody Zuill</a:t>
            </a:r>
          </a:p>
          <a:p>
            <a:r>
              <a:rPr lang="en-US" dirty="0"/>
              <a:t>Steve Kuo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Paige Watson</a:t>
            </a:r>
          </a:p>
          <a:p>
            <a:r>
              <a:rPr lang="en-US" dirty="0"/>
              <a:t>Jordan </a:t>
            </a:r>
            <a:r>
              <a:rPr lang="en-US" dirty="0" err="1"/>
              <a:t>Schonegg</a:t>
            </a:r>
            <a:endParaRPr lang="en-US" dirty="0"/>
          </a:p>
          <a:p>
            <a:r>
              <a:rPr lang="en-US" dirty="0"/>
              <a:t>Carrie Simi</a:t>
            </a:r>
          </a:p>
          <a:p>
            <a:r>
              <a:rPr lang="en-US" dirty="0"/>
              <a:t>Llewellyn Falco</a:t>
            </a:r>
          </a:p>
          <a:p>
            <a:r>
              <a:rPr lang="en-US" dirty="0"/>
              <a:t>Lada Kesseler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Jason Hall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18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87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96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1CC2-3ED3-A2E6-8F07-253DB9C38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08AB9-48C4-9F52-1FE0-3F10310DC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89518-4F0B-3C14-F1EA-83853FE5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DE6DE-4BCC-0F01-B647-A41CBCEA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8F61F-5B79-DEEF-5455-1A5B7FD6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A885-7D18-39A0-1926-88969F06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4F0622-0525-1BB7-B486-E5BE3D090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64279-4745-0899-EC06-B08C4A19B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5C453-94FE-CB73-6674-781EEF43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49E54-50D8-8D77-A2A0-A9F95ED5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9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0A6B19-3244-E8EA-C03A-645A11ED6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C523B4-B609-2317-CC85-B8871AB77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C68AA-04CE-4119-913B-4EDBC2F2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40A11-D0D6-FAF2-1136-5ED08153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C4CF7-293A-7F06-8F9C-125ECD26E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9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DE20-FF35-E1C7-C0F2-5E04660B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577AC-18CB-E435-BA1B-8CD299B8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C90C-5194-0FD4-9F3B-16403ABC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2F469-A1A8-E09E-02B4-D3CF7D44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76C10-ABD5-0657-19B4-984A6039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53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49FD-82EE-00AE-3C58-0ADD2434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2FFEB-54BA-AFD5-8284-30FCB8392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E45D5-D3C2-E13A-9713-DA08445B2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02067-BF4F-CB9E-CBD0-C5A84930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E4D76-A13C-28D4-10EF-56A3187D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3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AD98-3706-B902-AC63-B44D0DF6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274D9-6736-50B3-3AA0-3F717998A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AA4FB-6A0D-B0B3-2DBC-EF546F253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2B161-EAE8-3CCF-3C7F-EAC102FAC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A1623-CC71-F270-66B6-2D70DF304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84A25-FC17-7C55-03ED-97878A99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4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16AC-1993-E13B-8AAC-5859CE8F1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6A54D-9CC4-69E8-7A3F-9CCAAD357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44BD7-86E5-1D21-19DE-E12CE60B4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AA9B3-CCEE-6CA3-D8AE-F59C169D4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918A6-96AE-5C16-D50D-EC54D71E3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61400-C8EF-2A74-4B5D-119CB237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AD1A4-6794-D985-1495-73CFD5335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0B816-2B40-1C30-BEB9-8F6EA381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0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61E4-47A4-41F8-2ED5-6B3095C1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D8B2FE-4B08-0D47-C43D-8CECA303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71FFE-AA65-EC48-C121-25364268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9E6B7-FF4D-F516-30B2-C3A6C160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0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EB302-05D1-40C2-5CF5-AE2B7F28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DDC22-6F98-AD23-88F2-89D88694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07388-19AF-C3A4-BE2A-BBDF0039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3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44E2-53CA-6726-1FE0-FC13D604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D87E6-B035-BB52-6A68-51AABB5BD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63AD5-6BB6-6DC3-E731-4FAC67D94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5FBF1-434C-AA4B-7BEA-C71BBC49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1167B-4757-1FFE-68BD-5FF3B7F9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98AD4-CC0B-90D9-D761-7A9961BB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263D-84C7-680A-957E-D28F578D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E00D9D-A51C-1DAE-0C86-B5621B154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305A2-728F-80F9-57E6-E1EAE01C6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88FE0-E3BF-7E7F-3B9C-B22043AF3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F428F-3B13-CD91-4AB7-79CAA72D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AFFF0-0279-6131-36F5-8267E3BA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0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AFAD0-E9BD-6F8A-0430-7E0E71AD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07509-DE7C-8CB5-9507-F8912866D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8C864-CB5F-68C9-BB20-B74E4B863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3CCBC-8E3C-19E2-877E-B03D3ECBF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5A6B6-F9D8-4EB5-7792-1831AD191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0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81C3-391F-2301-7D02-3F0AD64F59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Coding </a:t>
            </a:r>
            <a:r>
              <a:rPr lang="en-US" sz="3200" dirty="0"/>
              <a:t>with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B9052-25DA-9CE6-3CBF-3716D6E60C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 the </a:t>
            </a:r>
          </a:p>
          <a:p>
            <a:r>
              <a:rPr lang="en-US" dirty="0"/>
              <a:t>Hack-a-thon for good</a:t>
            </a:r>
          </a:p>
        </p:txBody>
      </p:sp>
    </p:spTree>
    <p:extLst>
      <p:ext uri="{BB962C8B-B14F-4D97-AF65-F5344CB8AC3E}">
        <p14:creationId xmlns:p14="http://schemas.microsoft.com/office/powerpoint/2010/main" val="272794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85A5D-3BBD-B43A-D54D-C7706CE5A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DEC62EF-7790-2CF3-759D-CA8C10B9F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3D548C-DEA1-6FE0-7C4B-EEDB9624057A}"/>
              </a:ext>
            </a:extLst>
          </p:cNvPr>
          <p:cNvSpPr/>
          <p:nvPr/>
        </p:nvSpPr>
        <p:spPr>
          <a:xfrm>
            <a:off x="0" y="2547257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44C9F14-EEAA-F025-4F94-AA1170632F9E}"/>
              </a:ext>
            </a:extLst>
          </p:cNvPr>
          <p:cNvSpPr/>
          <p:nvPr/>
        </p:nvSpPr>
        <p:spPr>
          <a:xfrm>
            <a:off x="762001" y="1992088"/>
            <a:ext cx="3222170" cy="5225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0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A6E0B-FB16-E297-82A2-95593C41E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F198F42-BBD8-03A9-1B3A-CFA6A4DE1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BB2433-D597-A27E-D240-1AE5160F4352}"/>
              </a:ext>
            </a:extLst>
          </p:cNvPr>
          <p:cNvSpPr/>
          <p:nvPr/>
        </p:nvSpPr>
        <p:spPr>
          <a:xfrm>
            <a:off x="0" y="2547257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7813E8-1EF6-D100-C7E1-7C985F69FE79}"/>
              </a:ext>
            </a:extLst>
          </p:cNvPr>
          <p:cNvSpPr/>
          <p:nvPr/>
        </p:nvSpPr>
        <p:spPr>
          <a:xfrm>
            <a:off x="4276727" y="1996167"/>
            <a:ext cx="2895598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9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7DD81-2E22-0A36-84AF-3A0404E9A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17FFDA-FE9A-93C1-16AE-5BB4425FDE08}"/>
              </a:ext>
            </a:extLst>
          </p:cNvPr>
          <p:cNvSpPr txBox="1"/>
          <p:nvPr/>
        </p:nvSpPr>
        <p:spPr>
          <a:xfrm>
            <a:off x="3724100" y="3044279"/>
            <a:ext cx="4832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ED02C3-882D-DD9C-9ECF-2A9C51F1B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353025-B2F5-D9C8-73B9-7B1A75FC0941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62DF45-DC2D-860F-99CE-8384B1F51D2B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3" name="Google Shape;607;p46">
            <a:extLst>
              <a:ext uri="{FF2B5EF4-FFF2-40B4-BE49-F238E27FC236}">
                <a16:creationId xmlns:a16="http://schemas.microsoft.com/office/drawing/2014/main" id="{EFC9B9C9-83E8-9482-A960-47D338090799}"/>
              </a:ext>
            </a:extLst>
          </p:cNvPr>
          <p:cNvSpPr/>
          <p:nvPr/>
        </p:nvSpPr>
        <p:spPr>
          <a:xfrm>
            <a:off x="3493989" y="4654997"/>
            <a:ext cx="1312632" cy="1389994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7917649-D7EA-1896-8899-42433DB32B18}"/>
              </a:ext>
            </a:extLst>
          </p:cNvPr>
          <p:cNvSpPr/>
          <p:nvPr/>
        </p:nvSpPr>
        <p:spPr>
          <a:xfrm>
            <a:off x="5220958" y="4889798"/>
            <a:ext cx="875042" cy="942975"/>
          </a:xfrm>
          <a:prstGeom prst="rightArrow">
            <a:avLst>
              <a:gd name="adj1" fmla="val 62121"/>
              <a:gd name="adj2" fmla="val 5000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FE4795-B6C5-3F22-6C16-AEE495178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62" y="4529402"/>
            <a:ext cx="1488116" cy="141257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B3B3A73D-42C6-2EFF-4628-8B0EFF820541}"/>
              </a:ext>
            </a:extLst>
          </p:cNvPr>
          <p:cNvSpPr/>
          <p:nvPr/>
        </p:nvSpPr>
        <p:spPr>
          <a:xfrm rot="10800000">
            <a:off x="5149520" y="4878506"/>
            <a:ext cx="875042" cy="942975"/>
          </a:xfrm>
          <a:prstGeom prst="rightArrow">
            <a:avLst>
              <a:gd name="adj1" fmla="val 62121"/>
              <a:gd name="adj2" fmla="val 5000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057E1-DC54-3E67-08CC-56EC6E9F4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69B7293-451A-4DEC-4298-42E1C4AF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3CBCC2-2A86-A570-80C5-590BBC0932FC}"/>
              </a:ext>
            </a:extLst>
          </p:cNvPr>
          <p:cNvSpPr/>
          <p:nvPr/>
        </p:nvSpPr>
        <p:spPr>
          <a:xfrm>
            <a:off x="0" y="2547257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5B93A3-6CF0-81AA-CEEF-35972BF3905C}"/>
              </a:ext>
            </a:extLst>
          </p:cNvPr>
          <p:cNvSpPr/>
          <p:nvPr/>
        </p:nvSpPr>
        <p:spPr>
          <a:xfrm>
            <a:off x="4276727" y="1996167"/>
            <a:ext cx="2895598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91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F9088-B4E8-138B-C7A0-B32C07A21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CB43FD-E52C-979F-196A-ADE2873209B2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521E63B-0B6B-AA35-54EE-C4159639A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00263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C19771-EB2B-3C54-9EE9-44B7783EE496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19B7DB-D742-2A8C-E180-227F15545449}"/>
              </a:ext>
            </a:extLst>
          </p:cNvPr>
          <p:cNvSpPr/>
          <p:nvPr/>
        </p:nvSpPr>
        <p:spPr>
          <a:xfrm>
            <a:off x="-195261" y="6292621"/>
            <a:ext cx="2481262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38729-39E2-E113-CC7B-EDFB0E252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D94A82-3DED-C350-F164-4554BA23F459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F1740D2-EA80-2BA3-3DDA-A1CCA951C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43300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3189BF-0A26-A27B-3907-8095F8B8D456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C356E1-C3F8-38FA-6E84-16E3D0C48158}"/>
              </a:ext>
            </a:extLst>
          </p:cNvPr>
          <p:cNvSpPr/>
          <p:nvPr/>
        </p:nvSpPr>
        <p:spPr>
          <a:xfrm>
            <a:off x="0" y="-1657333"/>
            <a:ext cx="12192000" cy="646541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9C9F5B-B473-BFB0-52F0-84B1E4703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950" y="684079"/>
            <a:ext cx="408787" cy="38803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D5116-7D57-E7A9-7C9D-BC6E3AEAA85B}"/>
              </a:ext>
            </a:extLst>
          </p:cNvPr>
          <p:cNvCxnSpPr/>
          <p:nvPr/>
        </p:nvCxnSpPr>
        <p:spPr>
          <a:xfrm flipH="1">
            <a:off x="5262342" y="1150570"/>
            <a:ext cx="345171" cy="520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224416-B336-BF04-B82A-2993C2C5422E}"/>
              </a:ext>
            </a:extLst>
          </p:cNvPr>
          <p:cNvCxnSpPr>
            <a:cxnSpLocks/>
          </p:cNvCxnSpPr>
          <p:nvPr/>
        </p:nvCxnSpPr>
        <p:spPr>
          <a:xfrm>
            <a:off x="5613569" y="1150570"/>
            <a:ext cx="333059" cy="520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09D790-AD29-895A-3F08-32C68EDC596D}"/>
              </a:ext>
            </a:extLst>
          </p:cNvPr>
          <p:cNvSpPr txBox="1"/>
          <p:nvPr/>
        </p:nvSpPr>
        <p:spPr>
          <a:xfrm>
            <a:off x="5759718" y="1695577"/>
            <a:ext cx="37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F0316-6F11-A11A-8598-E6811338BD1A}"/>
              </a:ext>
            </a:extLst>
          </p:cNvPr>
          <p:cNvSpPr txBox="1"/>
          <p:nvPr/>
        </p:nvSpPr>
        <p:spPr>
          <a:xfrm>
            <a:off x="4976670" y="1695576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598710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326F5-D208-0E2F-1CD0-07737266D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4EEBA9-5ACA-8D66-3035-BE0791CBEBC3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C22033F-FC83-9503-489F-E0BDAC55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66702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06720F-DB03-67BD-92BE-3BA4C557F22D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0E83AF-76F5-1A50-7878-331944E6CE94}"/>
              </a:ext>
            </a:extLst>
          </p:cNvPr>
          <p:cNvSpPr/>
          <p:nvPr/>
        </p:nvSpPr>
        <p:spPr>
          <a:xfrm>
            <a:off x="0" y="-1657333"/>
            <a:ext cx="12192000" cy="7561571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2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936B1-8860-AA2C-2736-913D518A7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C197C8-68CE-18A4-23FA-E274D5C4E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950" y="684079"/>
            <a:ext cx="408787" cy="38803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EAE19C-82FC-E5D5-E04C-53C3751F5DCF}"/>
              </a:ext>
            </a:extLst>
          </p:cNvPr>
          <p:cNvCxnSpPr/>
          <p:nvPr/>
        </p:nvCxnSpPr>
        <p:spPr>
          <a:xfrm flipH="1">
            <a:off x="5262342" y="1150570"/>
            <a:ext cx="345171" cy="520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C93A46-EC4D-2CC5-39A0-073176B2BE03}"/>
              </a:ext>
            </a:extLst>
          </p:cNvPr>
          <p:cNvCxnSpPr>
            <a:cxnSpLocks/>
          </p:cNvCxnSpPr>
          <p:nvPr/>
        </p:nvCxnSpPr>
        <p:spPr>
          <a:xfrm>
            <a:off x="5613569" y="1150570"/>
            <a:ext cx="333059" cy="520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0ADED3-FD6C-5CB9-94D6-1D11A9660C47}"/>
              </a:ext>
            </a:extLst>
          </p:cNvPr>
          <p:cNvSpPr txBox="1"/>
          <p:nvPr/>
        </p:nvSpPr>
        <p:spPr>
          <a:xfrm>
            <a:off x="5759718" y="1695577"/>
            <a:ext cx="37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E5873-66CF-2B4C-A500-93FD51907D06}"/>
              </a:ext>
            </a:extLst>
          </p:cNvPr>
          <p:cNvSpPr txBox="1"/>
          <p:nvPr/>
        </p:nvSpPr>
        <p:spPr>
          <a:xfrm>
            <a:off x="4976670" y="1695576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yes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BFE434-E7FF-E87D-252C-AF74BCC752A2}"/>
              </a:ext>
            </a:extLst>
          </p:cNvPr>
          <p:cNvCxnSpPr/>
          <p:nvPr/>
        </p:nvCxnSpPr>
        <p:spPr>
          <a:xfrm flipH="1">
            <a:off x="4815235" y="1972575"/>
            <a:ext cx="345171" cy="520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279741-3C08-8B56-F72A-141C4294DD06}"/>
              </a:ext>
            </a:extLst>
          </p:cNvPr>
          <p:cNvCxnSpPr>
            <a:cxnSpLocks/>
          </p:cNvCxnSpPr>
          <p:nvPr/>
        </p:nvCxnSpPr>
        <p:spPr>
          <a:xfrm>
            <a:off x="5166462" y="1972575"/>
            <a:ext cx="333059" cy="520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7A17B4-97F2-6574-7BB3-298FCCA77DD8}"/>
              </a:ext>
            </a:extLst>
          </p:cNvPr>
          <p:cNvSpPr txBox="1"/>
          <p:nvPr/>
        </p:nvSpPr>
        <p:spPr>
          <a:xfrm>
            <a:off x="5312611" y="2517582"/>
            <a:ext cx="37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CE507-B1EF-E32B-208F-591A8B4D9B4E}"/>
              </a:ext>
            </a:extLst>
          </p:cNvPr>
          <p:cNvSpPr txBox="1"/>
          <p:nvPr/>
        </p:nvSpPr>
        <p:spPr>
          <a:xfrm>
            <a:off x="4529563" y="2517581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yes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9251B6-6530-5C54-B061-15152D85F866}"/>
              </a:ext>
            </a:extLst>
          </p:cNvPr>
          <p:cNvGrpSpPr/>
          <p:nvPr/>
        </p:nvGrpSpPr>
        <p:grpSpPr>
          <a:xfrm>
            <a:off x="5663284" y="1918343"/>
            <a:ext cx="566687" cy="402656"/>
            <a:chOff x="5566852" y="1918343"/>
            <a:chExt cx="1156869" cy="8220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EBA1BF6-50C4-B926-EE07-D786DCDDD6EF}"/>
                </a:ext>
              </a:extLst>
            </p:cNvPr>
            <p:cNvCxnSpPr/>
            <p:nvPr/>
          </p:nvCxnSpPr>
          <p:spPr>
            <a:xfrm flipH="1">
              <a:off x="5852524" y="1918343"/>
              <a:ext cx="345171" cy="5207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AB22354-6892-D9A7-0E1A-6228D13D3B38}"/>
                </a:ext>
              </a:extLst>
            </p:cNvPr>
            <p:cNvCxnSpPr>
              <a:cxnSpLocks/>
            </p:cNvCxnSpPr>
            <p:nvPr/>
          </p:nvCxnSpPr>
          <p:spPr>
            <a:xfrm>
              <a:off x="6203751" y="1918343"/>
              <a:ext cx="333059" cy="5207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080082-F1C6-60DA-7347-93635AB394CC}"/>
                </a:ext>
              </a:extLst>
            </p:cNvPr>
            <p:cNvSpPr txBox="1"/>
            <p:nvPr/>
          </p:nvSpPr>
          <p:spPr>
            <a:xfrm>
              <a:off x="6349900" y="2463350"/>
              <a:ext cx="3738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ira Code" panose="020B0809050000020004" pitchFamily="49" charset="0"/>
                  <a:ea typeface="Fira Code" panose="020B0809050000020004" pitchFamily="49" charset="0"/>
                </a:rPr>
                <a:t>no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45D0E6-8F3F-3EA6-15CD-0A68B2F0295D}"/>
                </a:ext>
              </a:extLst>
            </p:cNvPr>
            <p:cNvSpPr txBox="1"/>
            <p:nvPr/>
          </p:nvSpPr>
          <p:spPr>
            <a:xfrm>
              <a:off x="5566852" y="2463349"/>
              <a:ext cx="468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ira Code" panose="020B0809050000020004" pitchFamily="49" charset="0"/>
                  <a:ea typeface="Fira Code" panose="020B0809050000020004" pitchFamily="49" charset="0"/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5120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12051-849C-0F4F-1855-25DC90517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0CFC4F-76EA-B1A7-BA60-3F71A6FFAD84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A3684A7-0C77-F9C6-6E57-0C04F04C7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29384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F774EC-A012-16E8-57AB-05AF2107DEA9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521A6E-2BE3-FA8B-EAA5-2F7FDDE65F35}"/>
              </a:ext>
            </a:extLst>
          </p:cNvPr>
          <p:cNvSpPr/>
          <p:nvPr/>
        </p:nvSpPr>
        <p:spPr>
          <a:xfrm>
            <a:off x="0" y="-1839001"/>
            <a:ext cx="12192000" cy="742229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08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901799-CD2F-518E-365D-9FE8CA49C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076" y="3955158"/>
            <a:ext cx="7772400" cy="1103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272513-37A4-824A-2249-D64EF7674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128" y="2245685"/>
            <a:ext cx="2721459" cy="1314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35ABBC-CB0F-F204-35B1-C02795A81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80" y="323808"/>
            <a:ext cx="3695700" cy="86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0D2B4E-067C-AEC9-6A32-18A59260A7A7}"/>
              </a:ext>
            </a:extLst>
          </p:cNvPr>
          <p:cNvSpPr txBox="1"/>
          <p:nvPr/>
        </p:nvSpPr>
        <p:spPr>
          <a:xfrm>
            <a:off x="2131076" y="1187408"/>
            <a:ext cx="156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Hack for good</a:t>
            </a:r>
          </a:p>
        </p:txBody>
      </p:sp>
    </p:spTree>
    <p:extLst>
      <p:ext uri="{BB962C8B-B14F-4D97-AF65-F5344CB8AC3E}">
        <p14:creationId xmlns:p14="http://schemas.microsoft.com/office/powerpoint/2010/main" val="1600962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CF8CD-6ADA-1CF1-2CA0-A68C55BCB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63592F-0E3E-1067-EE0F-09D233F019E5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50EE2B6-7839-BD7C-2D60-7B137CEE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28234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CA1716-B1E3-5A2C-160A-3078F99AA2F8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FD9B62-4D41-CF14-460F-AC97485A458E}"/>
              </a:ext>
            </a:extLst>
          </p:cNvPr>
          <p:cNvSpPr/>
          <p:nvPr/>
        </p:nvSpPr>
        <p:spPr>
          <a:xfrm>
            <a:off x="0" y="-1839001"/>
            <a:ext cx="12192000" cy="742229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86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B9E0C-A9B1-CC49-CE4A-BB764777B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2D8AA1-9568-7FB6-EA9D-003A8A219A37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418D624-95DE-A0A5-90AB-E34D091B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74380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FEE527-C9A9-DA03-C1A9-9AD8F1DF8B55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232BD3-9F37-7B40-7569-875C7BF76EDC}"/>
              </a:ext>
            </a:extLst>
          </p:cNvPr>
          <p:cNvSpPr/>
          <p:nvPr/>
        </p:nvSpPr>
        <p:spPr>
          <a:xfrm>
            <a:off x="0" y="-1839001"/>
            <a:ext cx="12192000" cy="5357310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98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88337-C997-6BE9-44FF-6580F2939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5C0809-C5AD-2203-AC3A-A7EACE538B78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02487E-EBC3-0818-AA8A-CED0CC70C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440663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28A284-43A8-E441-77E9-1F2B61070F1B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743746-A54A-F372-D8AB-0E69B07DDB28}"/>
              </a:ext>
            </a:extLst>
          </p:cNvPr>
          <p:cNvSpPr/>
          <p:nvPr/>
        </p:nvSpPr>
        <p:spPr>
          <a:xfrm>
            <a:off x="0" y="-1839001"/>
            <a:ext cx="12192000" cy="5357310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5EF3FE9-FC60-659E-B263-510A86FF5629}"/>
              </a:ext>
            </a:extLst>
          </p:cNvPr>
          <p:cNvSpPr/>
          <p:nvPr/>
        </p:nvSpPr>
        <p:spPr>
          <a:xfrm>
            <a:off x="7873772" y="6335485"/>
            <a:ext cx="961392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48150-0ED0-3283-FED8-368E73CB8CDD}"/>
              </a:ext>
            </a:extLst>
          </p:cNvPr>
          <p:cNvSpPr/>
          <p:nvPr/>
        </p:nvSpPr>
        <p:spPr>
          <a:xfrm>
            <a:off x="3488042" y="6473468"/>
            <a:ext cx="2173971" cy="224057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77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925E1-29FC-1627-5EA1-5BED1E03B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647C9-24F2-8426-1A8A-8AF9606D0211}"/>
              </a:ext>
            </a:extLst>
          </p:cNvPr>
          <p:cNvSpPr txBox="1"/>
          <p:nvPr/>
        </p:nvSpPr>
        <p:spPr>
          <a:xfrm>
            <a:off x="2403540" y="3044279"/>
            <a:ext cx="7473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Script Deterministic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476F90-76E8-127F-8644-267B70D89D3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2D9DCE-05A7-C9EB-C22F-84D5705CD490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F561800-32AC-64ED-8B4A-37223F6239E5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352692-3C0F-955D-62F3-CBD178E94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780" y="4529402"/>
            <a:ext cx="1488116" cy="1412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E0972-30CB-35D3-3202-177E91839C2B}"/>
              </a:ext>
            </a:extLst>
          </p:cNvPr>
          <p:cNvSpPr txBox="1"/>
          <p:nvPr/>
        </p:nvSpPr>
        <p:spPr>
          <a:xfrm>
            <a:off x="6335615" y="458561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Focus AI</a:t>
            </a:r>
          </a:p>
        </p:txBody>
      </p:sp>
    </p:spTree>
    <p:extLst>
      <p:ext uri="{BB962C8B-B14F-4D97-AF65-F5344CB8AC3E}">
        <p14:creationId xmlns:p14="http://schemas.microsoft.com/office/powerpoint/2010/main" val="2263513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E4FBB-66EB-79A0-FDDA-CC289D25E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803AD-3CD9-FE10-DF81-29479402F6E6}"/>
              </a:ext>
            </a:extLst>
          </p:cNvPr>
          <p:cNvSpPr txBox="1"/>
          <p:nvPr/>
        </p:nvSpPr>
        <p:spPr>
          <a:xfrm>
            <a:off x="3724100" y="3044279"/>
            <a:ext cx="4743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Markdown as code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54360A-73CE-C817-A14E-6F87CFDB9C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D2F622-629F-282D-199D-C8E27E63DE67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2B4EA8-2AA3-2EE7-1F9B-1DB5076FF5D1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575527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45D52-02E5-636D-DE0B-A0FBB940C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B609AA-4FDB-C7B9-1727-788D8AF49285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62E7F2-DF4E-F494-EEDB-05729024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50DD6C-A4B5-FEDF-8C50-4E9161B043C4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5A00E9-D24A-A8EF-3CFD-8E1D7ADAF2A9}"/>
              </a:ext>
            </a:extLst>
          </p:cNvPr>
          <p:cNvSpPr/>
          <p:nvPr/>
        </p:nvSpPr>
        <p:spPr>
          <a:xfrm>
            <a:off x="0" y="-1858123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72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4F521-B715-FF34-24DD-2C21234B4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3E7161-DA81-DB0E-67AF-1F47144DEFD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C868D63-997D-A272-C847-0DD29F8ED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839615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E6D69B-E214-A056-AE14-116DBB7E7047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3A8521-8A39-0048-2767-34938F17B324}"/>
              </a:ext>
            </a:extLst>
          </p:cNvPr>
          <p:cNvSpPr/>
          <p:nvPr/>
        </p:nvSpPr>
        <p:spPr>
          <a:xfrm>
            <a:off x="5621077" y="5336307"/>
            <a:ext cx="120967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9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FDEE4-2575-EB5C-BA1B-BB955ABBC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D4CB86-A51B-18C6-513C-23BE0B1BC1D4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77EF0FA-1AAE-67BA-FF9E-364F3CE48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6343002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50B89C-0104-8069-3113-0832E4B1A3D2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15F6BF-F868-AA72-8E8E-E20296A6271D}"/>
              </a:ext>
            </a:extLst>
          </p:cNvPr>
          <p:cNvSpPr/>
          <p:nvPr/>
        </p:nvSpPr>
        <p:spPr>
          <a:xfrm>
            <a:off x="2980822" y="6444487"/>
            <a:ext cx="4843051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1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7CB2BB-DE85-A6CC-CB64-A9DE3C4A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192000" cy="640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007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C56EC8-D615-DC9E-938B-9106C3D248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rawing of a rectangular object with buttons&#10;&#10;AI-generated content may be incorrect.">
            <a:extLst>
              <a:ext uri="{FF2B5EF4-FFF2-40B4-BE49-F238E27FC236}">
                <a16:creationId xmlns:a16="http://schemas.microsoft.com/office/drawing/2014/main" id="{9B2E3196-27B4-A2D7-5D66-DA04F85C4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548" y="0"/>
            <a:ext cx="4567963" cy="685194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6D3EF7-4528-F8BC-010A-2C0F4AFF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445" y="689020"/>
            <a:ext cx="3359287" cy="560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31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70D7F8-A486-5E51-97F7-16E981CB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0361181" cy="675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1903A-5C81-CFD5-C55D-9869F51DE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83AECF-1B09-662B-5251-3E5769C5496B}"/>
              </a:ext>
            </a:extLst>
          </p:cNvPr>
          <p:cNvSpPr txBox="1"/>
          <p:nvPr/>
        </p:nvSpPr>
        <p:spPr>
          <a:xfrm>
            <a:off x="224224" y="315585"/>
            <a:ext cx="31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User 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E55639-5883-068C-A68D-2DC9D86FB1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31" b="6831"/>
          <a:stretch/>
        </p:blipFill>
        <p:spPr>
          <a:xfrm>
            <a:off x="0" y="2146024"/>
            <a:ext cx="12192000" cy="471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69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3C5A-3F94-AC94-2533-2031D65C3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BA8F9-656A-CAED-21B3-18FABA1505DE}"/>
              </a:ext>
            </a:extLst>
          </p:cNvPr>
          <p:cNvSpPr txBox="1"/>
          <p:nvPr/>
        </p:nvSpPr>
        <p:spPr>
          <a:xfrm>
            <a:off x="2234207" y="1906803"/>
            <a:ext cx="74731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Agentic AI</a:t>
            </a:r>
          </a:p>
          <a:p>
            <a:pPr algn="ctr"/>
            <a:r>
              <a:rPr lang="en-US" sz="4400" dirty="0"/>
              <a:t>Markdown as Code</a:t>
            </a:r>
          </a:p>
          <a:p>
            <a:pPr algn="ctr"/>
            <a:r>
              <a:rPr lang="en-US" sz="4400" dirty="0"/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A7DFA0-52EC-818D-FB46-FE6756126F5C}"/>
              </a:ext>
            </a:extLst>
          </p:cNvPr>
          <p:cNvCxnSpPr/>
          <p:nvPr/>
        </p:nvCxnSpPr>
        <p:spPr>
          <a:xfrm>
            <a:off x="0" y="173747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80719D-3CFA-5E87-11C8-19ACE8D6C9D5}"/>
              </a:ext>
            </a:extLst>
          </p:cNvPr>
          <p:cNvCxnSpPr/>
          <p:nvPr/>
        </p:nvCxnSpPr>
        <p:spPr>
          <a:xfrm>
            <a:off x="-1" y="419750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B7D93A-348B-3A0F-79AD-CF15CA2F70B8}"/>
              </a:ext>
            </a:extLst>
          </p:cNvPr>
          <p:cNvSpPr txBox="1"/>
          <p:nvPr/>
        </p:nvSpPr>
        <p:spPr>
          <a:xfrm>
            <a:off x="7362904" y="2113351"/>
            <a:ext cx="386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Claude Code – Winsurf – Cursor - Roo Code </a:t>
            </a:r>
          </a:p>
        </p:txBody>
      </p:sp>
    </p:spTree>
    <p:extLst>
      <p:ext uri="{BB962C8B-B14F-4D97-AF65-F5344CB8AC3E}">
        <p14:creationId xmlns:p14="http://schemas.microsoft.com/office/powerpoint/2010/main" val="813824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C8C06BC-23AD-CFB5-0C5D-B9F5C860D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0F6AC8-2AF4-ED2B-6BEE-93569C0B80C3}"/>
              </a:ext>
            </a:extLst>
          </p:cNvPr>
          <p:cNvSpPr txBox="1"/>
          <p:nvPr/>
        </p:nvSpPr>
        <p:spPr>
          <a:xfrm>
            <a:off x="3724100" y="3044279"/>
            <a:ext cx="4832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AI Defaults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27BC66-F0F6-60A3-D55F-6CC2CB432F6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4A8982-ED78-22A1-992C-0C3727F70C72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B7DE01-D62E-E907-C62E-EB7541E7BAE7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27239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50D522-0397-422C-FC32-7FCCFAC6F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7141E-79F4-92FA-9045-859451FB30A6}"/>
              </a:ext>
            </a:extLst>
          </p:cNvPr>
          <p:cNvSpPr txBox="1"/>
          <p:nvPr/>
        </p:nvSpPr>
        <p:spPr>
          <a:xfrm>
            <a:off x="387976" y="339932"/>
            <a:ext cx="289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Claude.md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CC434-9B1F-04AE-6A03-BED86496D383}"/>
              </a:ext>
            </a:extLst>
          </p:cNvPr>
          <p:cNvSpPr txBox="1"/>
          <p:nvPr/>
        </p:nvSpPr>
        <p:spPr>
          <a:xfrm>
            <a:off x="5126384" y="1236092"/>
            <a:ext cx="6749143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/>
              <a:t>Interaction</a:t>
            </a:r>
          </a:p>
          <a:p>
            <a:r>
              <a:rPr lang="en-US" sz="900" b="1" dirty="0"/>
              <a:t>ALWAYS</a:t>
            </a:r>
            <a:r>
              <a:rPr lang="en-US" sz="900" dirty="0"/>
              <a:t> start replies with STARTER_CHARACTER + space (default: 🍀). Stack emojis when requested, don't replace.</a:t>
            </a:r>
            <a:br>
              <a:rPr lang="en-US" sz="900" dirty="0"/>
            </a:br>
            <a:r>
              <a:rPr lang="en-US" sz="900" b="1" dirty="0"/>
              <a:t>ALWAYS</a:t>
            </a:r>
            <a:r>
              <a:rPr lang="en-US" sz="900" dirty="0"/>
              <a:t> Re-read these instructions after every large chunk of work you complete. When you re-read this file, say ♻️ Main rules re-read</a:t>
            </a:r>
          </a:p>
          <a:p>
            <a:r>
              <a:rPr lang="en-US" sz="900" dirty="0"/>
              <a:t>Important: DO NOT COMMENT CODE, even if comments already present. Communicate meaning by writing clean expressive code</a:t>
            </a:r>
          </a:p>
          <a:p>
            <a:endParaRPr lang="en-US" sz="900" b="1" dirty="0"/>
          </a:p>
          <a:p>
            <a:r>
              <a:rPr lang="en-US" sz="900" b="1" dirty="0"/>
              <a:t>AI &amp; Human Collaboration Guidelines</a:t>
            </a:r>
          </a:p>
          <a:p>
            <a:r>
              <a:rPr lang="en-US" sz="900" b="1" dirty="0"/>
              <a:t>Core Partnership</a:t>
            </a:r>
          </a:p>
          <a:p>
            <a:r>
              <a:rPr lang="en-US" sz="900" dirty="0"/>
              <a:t>We're friends and colleagues working together</a:t>
            </a:r>
          </a:p>
          <a:p>
            <a:r>
              <a:rPr lang="en-US" sz="900" dirty="0"/>
              <a:t>Take me with you on the thinking journey, don't just do the work. We work together to form mental models alongside the code we're writing. It's important that I also understand.</a:t>
            </a:r>
          </a:p>
          <a:p>
            <a:endParaRPr lang="en-US" sz="900" b="1" dirty="0"/>
          </a:p>
          <a:p>
            <a:r>
              <a:rPr lang="en-US" sz="900" b="1" dirty="0"/>
              <a:t>Communication Style</a:t>
            </a:r>
          </a:p>
          <a:p>
            <a:r>
              <a:rPr lang="en-US" sz="900" dirty="0"/>
              <a:t>Be concise</a:t>
            </a:r>
          </a:p>
          <a:p>
            <a:r>
              <a:rPr lang="en-US" sz="900" dirty="0"/>
              <a:t>Keep details minimal unless I ask</a:t>
            </a:r>
          </a:p>
          <a:p>
            <a:endParaRPr lang="en-US" sz="900" b="1" dirty="0"/>
          </a:p>
          <a:p>
            <a:r>
              <a:rPr lang="en-US" sz="900" b="1" dirty="0"/>
              <a:t>Structure:</a:t>
            </a:r>
            <a:endParaRPr lang="en-US" sz="900" dirty="0"/>
          </a:p>
          <a:p>
            <a:r>
              <a:rPr lang="en-US" sz="900" dirty="0"/>
              <a:t>I like ASCII diagrams on high level to talk about architecture of existing code or the code we're planning to write. It helps me build high level understanding</a:t>
            </a:r>
          </a:p>
          <a:p>
            <a:r>
              <a:rPr lang="en-US" sz="900" dirty="0"/>
              <a:t>When you need to ask me several questions or give me a list of things, show me that list and then ask me about each item one at a time</a:t>
            </a:r>
          </a:p>
          <a:p>
            <a:endParaRPr lang="en-US" sz="900" b="1" dirty="0"/>
          </a:p>
          <a:p>
            <a:r>
              <a:rPr lang="en-US" sz="900" b="1" dirty="0"/>
              <a:t>Mutual Support and Proactivity</a:t>
            </a:r>
          </a:p>
          <a:p>
            <a:r>
              <a:rPr lang="en-US" sz="900" dirty="0"/>
              <a:t>Don't flatter me. Be charming and nice, but very honest. Tell me something I need to know even if I don't want to hear it</a:t>
            </a:r>
          </a:p>
          <a:p>
            <a:r>
              <a:rPr lang="en-US" sz="900" dirty="0"/>
              <a:t>I'll help you not make mistakes, and you'll help me</a:t>
            </a:r>
          </a:p>
          <a:p>
            <a:r>
              <a:rPr lang="en-US" sz="900" dirty="0"/>
              <a:t>Push back when something seems wrong - don't just agree with mistakes</a:t>
            </a:r>
          </a:p>
          <a:p>
            <a:r>
              <a:rPr lang="en-US" sz="900" dirty="0"/>
              <a:t>Flag unclear but important points before they become problems. Be proactive in letting me know so we can talk about it and avoid the problem</a:t>
            </a:r>
          </a:p>
          <a:p>
            <a:r>
              <a:rPr lang="en-US" sz="900" dirty="0"/>
              <a:t>Call out potential misses</a:t>
            </a:r>
          </a:p>
          <a:p>
            <a:r>
              <a:rPr lang="en-US" sz="900" dirty="0"/>
              <a:t>As questions if something is not clear and you need to make a choice. Don't choose randomly if it's important for what we're doing</a:t>
            </a:r>
          </a:p>
          <a:p>
            <a:r>
              <a:rPr lang="en-US" sz="900" dirty="0"/>
              <a:t>When you show me a potential error or miss, start your response with❗️ emoji</a:t>
            </a:r>
          </a:p>
        </p:txBody>
      </p:sp>
    </p:spTree>
    <p:extLst>
      <p:ext uri="{BB962C8B-B14F-4D97-AF65-F5344CB8AC3E}">
        <p14:creationId xmlns:p14="http://schemas.microsoft.com/office/powerpoint/2010/main" val="4146485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B3746F1-2EE3-ACBF-9945-B7DA319E7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F370A-C2E3-A3F8-42AC-62B8784C804B}"/>
              </a:ext>
            </a:extLst>
          </p:cNvPr>
          <p:cNvSpPr txBox="1"/>
          <p:nvPr/>
        </p:nvSpPr>
        <p:spPr>
          <a:xfrm>
            <a:off x="387976" y="339932"/>
            <a:ext cx="289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Claude.md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6B57A-7BA5-D6E7-6AAD-AD7C54F4DED6}"/>
              </a:ext>
            </a:extLst>
          </p:cNvPr>
          <p:cNvSpPr txBox="1"/>
          <p:nvPr/>
        </p:nvSpPr>
        <p:spPr>
          <a:xfrm>
            <a:off x="5126384" y="1236092"/>
            <a:ext cx="6749143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/>
              <a:t>Interaction</a:t>
            </a:r>
          </a:p>
          <a:p>
            <a:r>
              <a:rPr lang="en-US" sz="900" b="1" dirty="0"/>
              <a:t>ALWAYS</a:t>
            </a:r>
            <a:r>
              <a:rPr lang="en-US" sz="900" dirty="0"/>
              <a:t> start replies with STARTER_CHARACTER + space (default: 🍀). Stack emojis when requested, don't replace.</a:t>
            </a:r>
            <a:br>
              <a:rPr lang="en-US" sz="900" dirty="0"/>
            </a:br>
            <a:r>
              <a:rPr lang="en-US" sz="900" b="1" dirty="0"/>
              <a:t>ALWAYS</a:t>
            </a:r>
            <a:r>
              <a:rPr lang="en-US" sz="900" dirty="0"/>
              <a:t> Re-read these instructions after every large chunk of work you complete. When you re-read this file, say ♻️ Main rules re-read</a:t>
            </a:r>
          </a:p>
          <a:p>
            <a:r>
              <a:rPr lang="en-US" sz="900" dirty="0"/>
              <a:t>Important: DO NOT COMMENT CODE, even if comments already present. Communicate meaning by writing clean expressive code</a:t>
            </a:r>
          </a:p>
          <a:p>
            <a:endParaRPr lang="en-US" sz="900" b="1" dirty="0"/>
          </a:p>
          <a:p>
            <a:r>
              <a:rPr lang="en-US" sz="900" b="1" dirty="0"/>
              <a:t>AI &amp; Human Collaboration Guidelines</a:t>
            </a:r>
          </a:p>
          <a:p>
            <a:r>
              <a:rPr lang="en-US" sz="900" b="1" dirty="0"/>
              <a:t>Core Partnership</a:t>
            </a:r>
          </a:p>
          <a:p>
            <a:r>
              <a:rPr lang="en-US" sz="900" dirty="0"/>
              <a:t>We're friends and colleagues working together</a:t>
            </a:r>
          </a:p>
          <a:p>
            <a:r>
              <a:rPr lang="en-US" sz="900" dirty="0"/>
              <a:t>Take me with you on the thinking journey, don't just do the work. We work together to form mental models alongside the code we're writing. It's important that I also understand.</a:t>
            </a:r>
          </a:p>
          <a:p>
            <a:endParaRPr lang="en-US" sz="900" b="1" dirty="0"/>
          </a:p>
          <a:p>
            <a:r>
              <a:rPr lang="en-US" sz="900" b="1" dirty="0"/>
              <a:t>Communication Style</a:t>
            </a:r>
          </a:p>
          <a:p>
            <a:r>
              <a:rPr lang="en-US" sz="900" dirty="0"/>
              <a:t>Be concise</a:t>
            </a:r>
          </a:p>
          <a:p>
            <a:r>
              <a:rPr lang="en-US" sz="900" dirty="0"/>
              <a:t>Keep details minimal unless I ask</a:t>
            </a:r>
          </a:p>
          <a:p>
            <a:endParaRPr lang="en-US" sz="900" b="1" dirty="0"/>
          </a:p>
          <a:p>
            <a:r>
              <a:rPr lang="en-US" sz="900" b="1" dirty="0"/>
              <a:t>Structure:</a:t>
            </a:r>
            <a:endParaRPr lang="en-US" sz="900" dirty="0"/>
          </a:p>
          <a:p>
            <a:r>
              <a:rPr lang="en-US" sz="900" dirty="0"/>
              <a:t>I like ASCII diagrams on high level to talk about architecture of existing code or the code we're planning to write. It helps me build high level understanding</a:t>
            </a:r>
          </a:p>
          <a:p>
            <a:r>
              <a:rPr lang="en-US" sz="900" dirty="0"/>
              <a:t>When you need to ask me several questions or give me a list of things, show me that list and then ask me about each item one at a time</a:t>
            </a:r>
          </a:p>
          <a:p>
            <a:endParaRPr lang="en-US" sz="900" b="1" dirty="0"/>
          </a:p>
          <a:p>
            <a:r>
              <a:rPr lang="en-US" sz="900" b="1" dirty="0"/>
              <a:t>Mutual Support and Proactivity</a:t>
            </a:r>
          </a:p>
          <a:p>
            <a:r>
              <a:rPr lang="en-US" sz="900" dirty="0"/>
              <a:t>Don't flatter me. Be charming and nice, but very honest. Tell me something I need to know even if I don't want to hear it</a:t>
            </a:r>
          </a:p>
          <a:p>
            <a:r>
              <a:rPr lang="en-US" sz="900" dirty="0"/>
              <a:t>I'll help you not make mistakes, and you'll help me</a:t>
            </a:r>
          </a:p>
          <a:p>
            <a:r>
              <a:rPr lang="en-US" sz="900" dirty="0"/>
              <a:t>Push back when something seems wrong - don't just agree with mistakes</a:t>
            </a:r>
          </a:p>
          <a:p>
            <a:r>
              <a:rPr lang="en-US" sz="900" dirty="0"/>
              <a:t>Flag unclear but important points before they become problems. Be proactive in letting me know so we can talk about it and avoid the problem</a:t>
            </a:r>
          </a:p>
          <a:p>
            <a:r>
              <a:rPr lang="en-US" sz="900" dirty="0"/>
              <a:t>Call out potential misses</a:t>
            </a:r>
          </a:p>
          <a:p>
            <a:r>
              <a:rPr lang="en-US" sz="900" dirty="0"/>
              <a:t>As questions if something is not clear and you need to make a choice. Don't choose randomly if it's important for what we're doing</a:t>
            </a:r>
          </a:p>
          <a:p>
            <a:r>
              <a:rPr lang="en-US" sz="900" dirty="0"/>
              <a:t>When you show me a potential error or miss, start your response with❗️ emoji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4232AD-36BE-10B3-006B-324A19FBA7DF}"/>
              </a:ext>
            </a:extLst>
          </p:cNvPr>
          <p:cNvSpPr/>
          <p:nvPr/>
        </p:nvSpPr>
        <p:spPr>
          <a:xfrm>
            <a:off x="316473" y="1894901"/>
            <a:ext cx="11300920" cy="2864386"/>
          </a:xfrm>
          <a:prstGeom prst="ellipse">
            <a:avLst/>
          </a:prstGeom>
          <a:solidFill>
            <a:srgbClr val="F9F8F8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F47E7-E6C0-571D-DB88-8D3664344EC7}"/>
              </a:ext>
            </a:extLst>
          </p:cNvPr>
          <p:cNvSpPr txBox="1"/>
          <p:nvPr/>
        </p:nvSpPr>
        <p:spPr>
          <a:xfrm>
            <a:off x="1460520" y="2510522"/>
            <a:ext cx="8851267" cy="1477328"/>
          </a:xfrm>
          <a:prstGeom prst="rect">
            <a:avLst/>
          </a:prstGeom>
          <a:solidFill>
            <a:srgbClr val="F9F8F8"/>
          </a:solidFill>
        </p:spPr>
        <p:txBody>
          <a:bodyPr wrap="square">
            <a:spAutoFit/>
          </a:bodyPr>
          <a:lstStyle/>
          <a:p>
            <a:r>
              <a:rPr lang="en-US" sz="1800" b="1" dirty="0"/>
              <a:t>Mutual Support and Proactivity</a:t>
            </a:r>
          </a:p>
          <a:p>
            <a:r>
              <a:rPr lang="en-US" sz="1800" dirty="0"/>
              <a:t>Don't flatter me. Be charming and nice, but very honest. Tell me something I need to know even if I don't want to hear it</a:t>
            </a:r>
          </a:p>
          <a:p>
            <a:r>
              <a:rPr lang="en-US" sz="1800" dirty="0"/>
              <a:t>I'll help you not make mistakes, and you'll help me</a:t>
            </a:r>
          </a:p>
          <a:p>
            <a:r>
              <a:rPr lang="en-US" sz="1800" dirty="0"/>
              <a:t>Push back when something seems wrong - don't just agree with mistakes</a:t>
            </a:r>
          </a:p>
        </p:txBody>
      </p:sp>
    </p:spTree>
    <p:extLst>
      <p:ext uri="{BB962C8B-B14F-4D97-AF65-F5344CB8AC3E}">
        <p14:creationId xmlns:p14="http://schemas.microsoft.com/office/powerpoint/2010/main" val="105930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89E87-7ED3-5EBE-6EF0-3F1B33C2D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717164-701A-5803-2812-34E0A2D09DFC}"/>
              </a:ext>
            </a:extLst>
          </p:cNvPr>
          <p:cNvSpPr txBox="1"/>
          <p:nvPr/>
        </p:nvSpPr>
        <p:spPr>
          <a:xfrm>
            <a:off x="330833" y="339583"/>
            <a:ext cx="5581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Amanda and the issue</a:t>
            </a:r>
          </a:p>
        </p:txBody>
      </p:sp>
    </p:spTree>
    <p:extLst>
      <p:ext uri="{BB962C8B-B14F-4D97-AF65-F5344CB8AC3E}">
        <p14:creationId xmlns:p14="http://schemas.microsoft.com/office/powerpoint/2010/main" val="3237351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FA31-102F-B2F9-7F7B-5BEF470FC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5AF1F5-8CF3-EBDC-8046-0251175E423B}"/>
              </a:ext>
            </a:extLst>
          </p:cNvPr>
          <p:cNvSpPr txBox="1"/>
          <p:nvPr/>
        </p:nvSpPr>
        <p:spPr>
          <a:xfrm>
            <a:off x="404871" y="562136"/>
            <a:ext cx="3209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The Solution</a:t>
            </a:r>
          </a:p>
        </p:txBody>
      </p:sp>
      <p:pic>
        <p:nvPicPr>
          <p:cNvPr id="3" name="Picture 2" descr="A drawing of a rectangular object with buttons&#10;&#10;AI-generated content may be incorrect.">
            <a:extLst>
              <a:ext uri="{FF2B5EF4-FFF2-40B4-BE49-F238E27FC236}">
                <a16:creationId xmlns:a16="http://schemas.microsoft.com/office/drawing/2014/main" id="{4F4DF79D-0A95-2EED-9D05-E2CF0250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551" y="1211283"/>
            <a:ext cx="2956956" cy="443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52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C6A9F6-B4A2-CE33-4058-45E8FE0F42B1}"/>
              </a:ext>
            </a:extLst>
          </p:cNvPr>
          <p:cNvSpPr txBox="1"/>
          <p:nvPr/>
        </p:nvSpPr>
        <p:spPr>
          <a:xfrm>
            <a:off x="3724100" y="3044279"/>
            <a:ext cx="4743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Markdown as code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EBFF3D-2B49-45D6-824B-773BC2AA89A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E1017F-71FA-9340-EDBB-335F967866F0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7506E4-5E3C-7F4A-8C07-A221B7C47AC5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463362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E1B2B-9310-53A8-5BE4-59B31DCF9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8B566F-D47C-391E-0B51-1DADBB1FC074}"/>
              </a:ext>
            </a:extLst>
          </p:cNvPr>
          <p:cNvSpPr txBox="1"/>
          <p:nvPr/>
        </p:nvSpPr>
        <p:spPr>
          <a:xfrm>
            <a:off x="387976" y="339932"/>
            <a:ext cx="46935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The Markdown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DC1A94-85FE-0B67-DDE2-77B5DE96274D}"/>
              </a:ext>
            </a:extLst>
          </p:cNvPr>
          <p:cNvSpPr txBox="1"/>
          <p:nvPr/>
        </p:nvSpPr>
        <p:spPr>
          <a:xfrm>
            <a:off x="6934200" y="0"/>
            <a:ext cx="5257800" cy="6724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RF (reflect kid)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BD (behavior description)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TA (talk)</a:t>
            </a:r>
          </a:p>
          <a:p>
            <a:pPr algn="l">
              <a:buFont typeface="+mj-lt"/>
              <a:buAutoNum type="arabicPeriod"/>
            </a:pP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endParaRPr lang="en-US" sz="11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NTA (criticism)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QU (question)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CA (command) The config button is slightly smaller than the others.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return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undo last action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cancel evaluation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finish evaluation 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</p:spTree>
    <p:extLst>
      <p:ext uri="{BB962C8B-B14F-4D97-AF65-F5344CB8AC3E}">
        <p14:creationId xmlns:p14="http://schemas.microsoft.com/office/powerpoint/2010/main" val="1027688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86BF8E-4767-2A77-9569-73A362844F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&gt; </a:t>
            </a:r>
            <a:r>
              <a:rPr lang="en-US" dirty="0" err="1"/>
              <a:t>claude</a:t>
            </a:r>
            <a:r>
              <a:rPr lang="en-US" dirty="0"/>
              <a:t> –-dangerously-skip-permissions</a:t>
            </a:r>
          </a:p>
        </p:txBody>
      </p:sp>
    </p:spTree>
    <p:extLst>
      <p:ext uri="{BB962C8B-B14F-4D97-AF65-F5344CB8AC3E}">
        <p14:creationId xmlns:p14="http://schemas.microsoft.com/office/powerpoint/2010/main" val="414527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54FE161-D9A2-5DA2-6030-8C76DF2D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F65160-1CE9-BECE-7F93-366FB7A2666A}"/>
              </a:ext>
            </a:extLst>
          </p:cNvPr>
          <p:cNvSpPr/>
          <p:nvPr/>
        </p:nvSpPr>
        <p:spPr>
          <a:xfrm>
            <a:off x="0" y="1937657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8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1015</Words>
  <Application>Microsoft Macintosh PowerPoint</Application>
  <PresentationFormat>Widescreen</PresentationFormat>
  <Paragraphs>116</Paragraphs>
  <Slides>36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-apple-system</vt:lpstr>
      <vt:lpstr>Aptos</vt:lpstr>
      <vt:lpstr>Aptos Display</vt:lpstr>
      <vt:lpstr>Arial</vt:lpstr>
      <vt:lpstr>Fira Code</vt:lpstr>
      <vt:lpstr>Freestyle Script</vt:lpstr>
      <vt:lpstr>Office Theme</vt:lpstr>
      <vt:lpstr>Coding with  Agentic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Falco, Llewellyn</dc:creator>
  <cp:lastModifiedBy>Llewellyn Falco</cp:lastModifiedBy>
  <cp:revision>15</cp:revision>
  <dcterms:created xsi:type="dcterms:W3CDTF">2025-09-01T02:09:07Z</dcterms:created>
  <dcterms:modified xsi:type="dcterms:W3CDTF">2025-09-02T00:48:24Z</dcterms:modified>
</cp:coreProperties>
</file>